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1" r:id="rId2"/>
  </p:sldMasterIdLst>
  <p:sldIdLst>
    <p:sldId id="259" r:id="rId3"/>
    <p:sldId id="262" r:id="rId4"/>
    <p:sldId id="265" r:id="rId5"/>
    <p:sldId id="268" r:id="rId6"/>
    <p:sldId id="271" r:id="rId7"/>
    <p:sldId id="274" r:id="rId8"/>
    <p:sldId id="277" r:id="rId9"/>
    <p:sldId id="280" r:id="rId10"/>
    <p:sldId id="283" r:id="rId11"/>
    <p:sldId id="286" r:id="rId12"/>
    <p:sldId id="289" r:id="rId13"/>
    <p:sldId id="292" r:id="rId14"/>
    <p:sldId id="295" r:id="rId15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  <a:srgbClr val="2D53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/>
    <p:restoredTop sz="0"/>
  </p:normalViewPr>
  <p:slideViewPr>
    <p:cSldViewPr>
      <p:cViewPr varScale="1">
        <p:scale>
          <a:sx n="66" d="100"/>
          <a:sy n="66" d="100"/>
        </p:scale>
        <p:origin x="1450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065AB2F-5C56-4656-9C10-A63D1C641C17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F608266-A041-437B-89F8-DE4FC6A218F9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7529382-101A-44AE-AF09-B5C903F46712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19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AF048FE-A2A7-0543-825C-32EB95D5993D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02600" y="6356350"/>
            <a:ext cx="584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15E579C-813A-FC41-8507-B8FBAF3A2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3915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19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AF048FE-A2A7-0543-825C-32EB95D5993D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02600" y="6356350"/>
            <a:ext cx="584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15E579C-813A-FC41-8507-B8FBAF3A2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743680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19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AF048FE-A2A7-0543-825C-32EB95D5993D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02600" y="6356350"/>
            <a:ext cx="584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15E579C-813A-FC41-8507-B8FBAF3A2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817216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719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AF048FE-A2A7-0543-825C-32EB95D5993D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02600" y="6356350"/>
            <a:ext cx="584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15E579C-813A-FC41-8507-B8FBAF3A2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997224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7719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AF048FE-A2A7-0543-825C-32EB95D5993D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102600" y="6356350"/>
            <a:ext cx="584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15E579C-813A-FC41-8507-B8FBAF3A2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228601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719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AF048FE-A2A7-0543-825C-32EB95D5993D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02600" y="6356350"/>
            <a:ext cx="584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15E579C-813A-FC41-8507-B8FBAF3A2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232104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7719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AF048FE-A2A7-0543-825C-32EB95D5993D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02600" y="6356350"/>
            <a:ext cx="584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15E579C-813A-FC41-8507-B8FBAF3A2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171040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719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AF048FE-A2A7-0543-825C-32EB95D5993D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02600" y="6356350"/>
            <a:ext cx="584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15E579C-813A-FC41-8507-B8FBAF3A2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12614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F4F0B23-A2DB-4DB8-94F4-94F476C51A40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719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AF048FE-A2A7-0543-825C-32EB95D5993D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02600" y="6356350"/>
            <a:ext cx="584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15E579C-813A-FC41-8507-B8FBAF3A2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515639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19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AF048FE-A2A7-0543-825C-32EB95D5993D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02600" y="6356350"/>
            <a:ext cx="584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15E579C-813A-FC41-8507-B8FBAF3A2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29418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19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AF048FE-A2A7-0543-825C-32EB95D5993D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02600" y="6356350"/>
            <a:ext cx="584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15E579C-813A-FC41-8507-B8FBAF3A2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14331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E2020B5-AEF0-40D8-9562-1B5D0DFC6FA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5FB1B968-D83B-45AD-BB71-5FB34B3472F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773DFBDB-FF65-4923-AF52-5E274374376B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610ADEF9-74FC-4285-BBBD-DCAA9A1FE3F8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B964084C-CB8B-4BBE-9EC9-AD71028AB3D6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59DCAD4F-F460-4ECB-A91D-030ED0BD5CD9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404217AB-7B38-49FE-B530-215CA9D9869A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120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/>
              <a:t>Company Name</a:t>
            </a:r>
          </a:p>
        </p:txBody>
      </p:sp>
    </p:spTree>
    <p:extLst>
      <p:ext uri="{BB962C8B-B14F-4D97-AF65-F5344CB8AC3E}">
        <p14:creationId xmlns:p14="http://schemas.microsoft.com/office/powerpoint/2010/main" val="3430130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orm-motors.com/zeronize/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8157" y="4848888"/>
            <a:ext cx="8167687" cy="748974"/>
          </a:xfrm>
        </p:spPr>
        <p:txBody>
          <a:bodyPr>
            <a:noAutofit/>
          </a:bodyPr>
          <a:lstStyle/>
          <a:p>
            <a:r>
              <a:rPr lang="en-US" sz="4500" dirty="0" err="1" smtClean="0">
                <a:solidFill>
                  <a:srgbClr val="007A37"/>
                </a:solidFill>
                <a:latin typeface="Trebuchet MS"/>
                <a:cs typeface="Trebuchet MS"/>
              </a:rPr>
              <a:t>Zeronize</a:t>
            </a:r>
            <a:r>
              <a:rPr lang="en-US" sz="4500" dirty="0" smtClean="0">
                <a:solidFill>
                  <a:srgbClr val="007A37"/>
                </a:solidFill>
                <a:latin typeface="Trebuchet MS"/>
                <a:cs typeface="Trebuchet MS"/>
              </a:rPr>
              <a:t/>
            </a:r>
            <a:br>
              <a:rPr lang="en-US" sz="4500" dirty="0" smtClean="0">
                <a:solidFill>
                  <a:srgbClr val="007A37"/>
                </a:solidFill>
                <a:latin typeface="Trebuchet MS"/>
                <a:cs typeface="Trebuchet MS"/>
              </a:rPr>
            </a:br>
            <a:r>
              <a:rPr lang="en-US" sz="2800" dirty="0" smtClean="0">
                <a:solidFill>
                  <a:srgbClr val="007A37"/>
                </a:solidFill>
                <a:latin typeface="Trebuchet MS"/>
                <a:cs typeface="Trebuchet MS"/>
                <a:hlinkClick r:id="rId2"/>
              </a:rPr>
              <a:t>website</a:t>
            </a:r>
            <a:endParaRPr lang="en-US" sz="2800" dirty="0">
              <a:solidFill>
                <a:srgbClr val="007A37"/>
              </a:solidFill>
              <a:latin typeface="Trebuchet MS"/>
              <a:cs typeface="Trebuchet MS"/>
            </a:endParaRPr>
          </a:p>
        </p:txBody>
      </p:sp>
      <p:pic>
        <p:nvPicPr>
          <p:cNvPr id="3" name="Picture 2">
            <a:hlinkClick r:id="rId2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447800"/>
            <a:ext cx="29718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554474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056923"/>
            <a:ext cx="9144000" cy="801077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75000">
                <a:schemeClr val="bg1"/>
              </a:gs>
            </a:gsLst>
            <a:lin ang="0" scaled="0"/>
          </a:gra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 descr="slidetitle" title="slide title"/>
          <p:cNvSpPr>
            <a:spLocks noGrp="1"/>
          </p:cNvSpPr>
          <p:nvPr>
            <p:ph type="ctrTitle"/>
          </p:nvPr>
        </p:nvSpPr>
        <p:spPr>
          <a:xfrm>
            <a:off x="436356" y="645188"/>
            <a:ext cx="8564359" cy="748974"/>
          </a:xfrm>
        </p:spPr>
        <p:txBody>
          <a:bodyPr>
            <a:noAutofit/>
          </a:bodyPr>
          <a:lstStyle/>
          <a:p>
            <a:pPr algn="l"/>
            <a:r>
              <a:rPr lang="en-US" sz="5000" spc="6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Financial Projections</a:t>
            </a:r>
          </a:p>
        </p:txBody>
      </p:sp>
      <p:sp>
        <p:nvSpPr>
          <p:cNvPr id="10" name="TextBox 9" descr="footertext" title="footer text"/>
          <p:cNvSpPr txBox="1"/>
          <p:nvPr/>
        </p:nvSpPr>
        <p:spPr>
          <a:xfrm>
            <a:off x="442803" y="6265163"/>
            <a:ext cx="6737459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cs typeface="Trebuchet MS"/>
              </a:rPr>
              <a:t>zeronize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060176"/>
            <a:ext cx="9144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Picture 11" descr="sales" title="sal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62200"/>
            <a:ext cx="3122682" cy="2819400"/>
          </a:xfrm>
          <a:prstGeom prst="rect">
            <a:avLst/>
          </a:prstGeom>
        </p:spPr>
      </p:pic>
      <p:pic>
        <p:nvPicPr>
          <p:cNvPr id="13" name="Picture 12" descr="expenses" title="expens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2058" y="2349500"/>
            <a:ext cx="3150814" cy="2844800"/>
          </a:xfrm>
          <a:prstGeom prst="rect">
            <a:avLst/>
          </a:prstGeom>
        </p:spPr>
      </p:pic>
      <p:pic>
        <p:nvPicPr>
          <p:cNvPr id="18" name="Picture 17" descr="profit" title="profit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8392" y="2483011"/>
            <a:ext cx="2947121" cy="2660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91201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123769"/>
              </p:ext>
            </p:extLst>
          </p:nvPr>
        </p:nvGraphicFramePr>
        <p:xfrm>
          <a:off x="635001" y="1854200"/>
          <a:ext cx="8000998" cy="3799903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89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1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3533">
                <a:tc>
                  <a:txBody>
                    <a:bodyPr/>
                    <a:lstStyle/>
                    <a:p>
                      <a:pPr marL="9144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4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/>
                          <a:cs typeface="Trebuchet MS"/>
                        </a:rPr>
                        <a:t>Due Date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FFF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4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/>
                          <a:cs typeface="Trebuchet MS"/>
                        </a:rPr>
                        <a:t>Milestone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274">
                <a:tc>
                  <a:txBody>
                    <a:bodyPr/>
                    <a:lstStyle/>
                    <a:p>
                      <a:pPr marL="56007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25000"/>
                        <a:buFontTx/>
                        <a:buBlip>
                          <a:blip r:embed="rId2"/>
                        </a:buBlip>
                        <a:defRPr/>
                      </a:pPr>
                      <a:r>
                        <a:rPr lang="en-US" i="1" spc="-4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rebuchet MS"/>
                          <a:cs typeface="Trebuchet MS"/>
                        </a:rPr>
                        <a:t>January 1, 2025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pc="-4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rebuchet MS"/>
                          <a:cs typeface="Trebuchet MS"/>
                        </a:rPr>
                        <a:t>Find Venture Capital zeronize 15 Million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274">
                <a:tc>
                  <a:txBody>
                    <a:bodyPr/>
                    <a:lstStyle/>
                    <a:p>
                      <a:pPr marL="56007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25000"/>
                        <a:buFontTx/>
                        <a:buBlip>
                          <a:blip r:embed="rId2"/>
                        </a:buBlip>
                        <a:defRPr/>
                      </a:pPr>
                      <a:r>
                        <a:rPr lang="en-US" i="1" spc="-4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rebuchet MS"/>
                          <a:cs typeface="Trebuchet MS"/>
                        </a:rPr>
                        <a:t>January 6, 2025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pc="-4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rebuchet MS"/>
                          <a:cs typeface="Trebuchet MS"/>
                        </a:rPr>
                        <a:t>Identify a regional /national realtor to locate sites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274">
                <a:tc>
                  <a:txBody>
                    <a:bodyPr/>
                    <a:lstStyle/>
                    <a:p>
                      <a:pPr marL="56007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25000"/>
                        <a:buFontTx/>
                        <a:buBlip>
                          <a:blip r:embed="rId2"/>
                        </a:buBlip>
                        <a:defRPr/>
                      </a:pPr>
                      <a:r>
                        <a:rPr lang="en-US" i="1" spc="-4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rebuchet MS"/>
                          <a:cs typeface="Trebuchet MS"/>
                        </a:rPr>
                        <a:t>January 28, 2025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pc="-4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rebuchet MS"/>
                          <a:cs typeface="Trebuchet MS"/>
                        </a:rPr>
                        <a:t>Complete design &amp; Plans for zeronize center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274">
                <a:tc>
                  <a:txBody>
                    <a:bodyPr/>
                    <a:lstStyle/>
                    <a:p>
                      <a:pPr marL="56007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25000"/>
                        <a:buFontTx/>
                        <a:buBlip>
                          <a:blip r:embed="rId2"/>
                        </a:buBlip>
                        <a:defRPr/>
                      </a:pPr>
                      <a:r>
                        <a:rPr lang="en-US" i="1" spc="-4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rebuchet MS"/>
                          <a:cs typeface="Trebuchet MS"/>
                        </a:rPr>
                        <a:t>January 30, 2025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pc="-4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rebuchet MS"/>
                          <a:cs typeface="Trebuchet MS"/>
                        </a:rPr>
                        <a:t>Land Acquisition LA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274">
                <a:tc>
                  <a:txBody>
                    <a:bodyPr/>
                    <a:lstStyle/>
                    <a:p>
                      <a:pPr marL="56007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25000"/>
                        <a:buFontTx/>
                        <a:buBlip>
                          <a:blip r:embed="rId2"/>
                        </a:buBlip>
                        <a:defRPr/>
                      </a:pPr>
                      <a:r>
                        <a:rPr lang="en-US" i="1" spc="-4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rebuchet MS"/>
                          <a:cs typeface="Trebuchet MS"/>
                        </a:rPr>
                        <a:t>March 1, 2025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pc="-4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rebuchet MS"/>
                          <a:cs typeface="Trebuchet MS"/>
                        </a:rPr>
                        <a:t>Start construction of LA zeronize center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0" y="6056923"/>
            <a:ext cx="9144000" cy="801077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75000">
                <a:schemeClr val="bg1"/>
              </a:gs>
            </a:gsLst>
            <a:lin ang="0" scaled="0"/>
          </a:gra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 descr="slidetitle" title="slide title"/>
          <p:cNvSpPr>
            <a:spLocks noGrp="1"/>
          </p:cNvSpPr>
          <p:nvPr>
            <p:ph type="ctrTitle"/>
          </p:nvPr>
        </p:nvSpPr>
        <p:spPr>
          <a:xfrm>
            <a:off x="436356" y="645188"/>
            <a:ext cx="8564359" cy="748974"/>
          </a:xfrm>
        </p:spPr>
        <p:txBody>
          <a:bodyPr>
            <a:noAutofit/>
          </a:bodyPr>
          <a:lstStyle/>
          <a:p>
            <a:pPr algn="l"/>
            <a:r>
              <a:rPr lang="en-US" sz="5000" spc="6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Milestones</a:t>
            </a:r>
          </a:p>
        </p:txBody>
      </p:sp>
      <p:sp>
        <p:nvSpPr>
          <p:cNvPr id="10" name="TextBox 9" descr="footertext" title="footer text"/>
          <p:cNvSpPr txBox="1"/>
          <p:nvPr/>
        </p:nvSpPr>
        <p:spPr>
          <a:xfrm>
            <a:off x="442804" y="6265163"/>
            <a:ext cx="6737459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cs typeface="Trebuchet MS"/>
              </a:rPr>
              <a:t>zeronize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060176"/>
            <a:ext cx="9144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0312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056923"/>
            <a:ext cx="9144000" cy="801077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75000">
                <a:schemeClr val="bg1"/>
              </a:gs>
            </a:gsLst>
            <a:lin ang="0" scaled="0"/>
          </a:gra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 descr="slidetitle" title="slide title"/>
          <p:cNvSpPr>
            <a:spLocks noGrp="1"/>
          </p:cNvSpPr>
          <p:nvPr>
            <p:ph type="ctrTitle"/>
          </p:nvPr>
        </p:nvSpPr>
        <p:spPr>
          <a:xfrm>
            <a:off x="436356" y="645188"/>
            <a:ext cx="8564359" cy="748974"/>
          </a:xfrm>
        </p:spPr>
        <p:txBody>
          <a:bodyPr>
            <a:noAutofit/>
          </a:bodyPr>
          <a:lstStyle/>
          <a:p>
            <a:pPr algn="l"/>
            <a:r>
              <a:rPr lang="en-US" sz="5000" spc="6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Team and Key Roles</a:t>
            </a:r>
          </a:p>
        </p:txBody>
      </p:sp>
      <p:sp>
        <p:nvSpPr>
          <p:cNvPr id="10" name="TextBox 9" descr="footertext" title="footer text"/>
          <p:cNvSpPr txBox="1"/>
          <p:nvPr/>
        </p:nvSpPr>
        <p:spPr>
          <a:xfrm>
            <a:off x="442804" y="6265163"/>
            <a:ext cx="6737459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cs typeface="Trebuchet MS"/>
              </a:rPr>
              <a:t>zeronize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060176"/>
            <a:ext cx="9144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9147175" y="213768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1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1524000"/>
            <a:ext cx="1219200" cy="1219200"/>
          </a:xfrm>
          <a:prstGeom prst="rect">
            <a:avLst/>
          </a:prstGeom>
          <a:ln w="76200">
            <a:solidFill>
              <a:srgbClr val="DDDDDD"/>
            </a:solidFill>
            <a:miter/>
          </a:ln>
        </p:spPr>
      </p:pic>
      <p:sp>
        <p:nvSpPr>
          <p:cNvPr id="13" name="New shape"/>
          <p:cNvSpPr/>
          <p:nvPr/>
        </p:nvSpPr>
        <p:spPr>
          <a:xfrm>
            <a:off x="381000" y="2946400"/>
            <a:ext cx="21336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bIns="0" rtlCol="0" anchor="t">
            <a:spAutoFit/>
          </a:bodyPr>
          <a:lstStyle/>
          <a:p>
            <a:pPr algn="l" fontAlgn="t"/>
            <a:r>
              <a:rPr sz="1400">
                <a:solidFill>
                  <a:srgbClr val="404040"/>
                </a:solidFill>
                <a:latin typeface="Trebuchet MS"/>
              </a:rPr>
              <a:t>Ingo Storm</a:t>
            </a:r>
          </a:p>
        </p:txBody>
      </p:sp>
      <p:sp>
        <p:nvSpPr>
          <p:cNvPr id="14" name="New shape"/>
          <p:cNvSpPr/>
          <p:nvPr/>
        </p:nvSpPr>
        <p:spPr>
          <a:xfrm>
            <a:off x="381000" y="3286760"/>
            <a:ext cx="2133600" cy="167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bIns="0" rtlCol="0" anchor="t">
            <a:spAutoFit/>
          </a:bodyPr>
          <a:lstStyle/>
          <a:p>
            <a:pPr algn="l" fontAlgn="t"/>
            <a:r>
              <a:rPr sz="1100">
                <a:solidFill>
                  <a:srgbClr val="7F7F7F"/>
                </a:solidFill>
                <a:latin typeface="Trebuchet MS"/>
              </a:rPr>
              <a:t>CEO/Founder</a:t>
            </a:r>
          </a:p>
        </p:txBody>
      </p:sp>
      <p:pic>
        <p:nvPicPr>
          <p:cNvPr id="15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3505200" y="1524000"/>
            <a:ext cx="1219200" cy="1219200"/>
          </a:xfrm>
          <a:prstGeom prst="rect">
            <a:avLst/>
          </a:prstGeom>
          <a:ln w="76200">
            <a:solidFill>
              <a:srgbClr val="DDDDDD"/>
            </a:solidFill>
            <a:miter/>
          </a:ln>
        </p:spPr>
      </p:pic>
      <p:sp>
        <p:nvSpPr>
          <p:cNvPr id="16" name="New shape"/>
          <p:cNvSpPr/>
          <p:nvPr/>
        </p:nvSpPr>
        <p:spPr>
          <a:xfrm>
            <a:off x="3429000" y="2946400"/>
            <a:ext cx="21336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bIns="0" rtlCol="0" anchor="t">
            <a:spAutoFit/>
          </a:bodyPr>
          <a:lstStyle/>
          <a:p>
            <a:pPr algn="l" fontAlgn="t"/>
            <a:r>
              <a:rPr sz="1400">
                <a:solidFill>
                  <a:srgbClr val="404040"/>
                </a:solidFill>
                <a:latin typeface="Trebuchet MS"/>
              </a:rPr>
              <a:t>Martin Wolons</a:t>
            </a:r>
          </a:p>
        </p:txBody>
      </p:sp>
      <p:sp>
        <p:nvSpPr>
          <p:cNvPr id="17" name="New shape"/>
          <p:cNvSpPr/>
          <p:nvPr/>
        </p:nvSpPr>
        <p:spPr>
          <a:xfrm>
            <a:off x="3429000" y="3286760"/>
            <a:ext cx="2133600" cy="167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bIns="0" rtlCol="0" anchor="t">
            <a:spAutoFit/>
          </a:bodyPr>
          <a:lstStyle/>
          <a:p>
            <a:pPr algn="l" fontAlgn="t"/>
            <a:r>
              <a:rPr sz="1100">
                <a:solidFill>
                  <a:srgbClr val="7F7F7F"/>
                </a:solidFill>
                <a:latin typeface="Trebuchet MS"/>
              </a:rPr>
              <a:t>CFO</a:t>
            </a:r>
          </a:p>
        </p:txBody>
      </p:sp>
      <p:pic>
        <p:nvPicPr>
          <p:cNvPr id="18" name="New picture"/>
          <p:cNvPicPr/>
          <p:nvPr/>
        </p:nvPicPr>
        <p:blipFill>
          <a:blip r:embed="rId4"/>
          <a:stretch>
            <a:fillRect/>
          </a:stretch>
        </p:blipFill>
        <p:spPr>
          <a:xfrm>
            <a:off x="6553200" y="1524000"/>
            <a:ext cx="1193800" cy="1219200"/>
          </a:xfrm>
          <a:prstGeom prst="rect">
            <a:avLst/>
          </a:prstGeom>
          <a:ln w="76200">
            <a:solidFill>
              <a:srgbClr val="DDDDDD"/>
            </a:solidFill>
            <a:miter/>
          </a:ln>
        </p:spPr>
      </p:pic>
      <p:sp>
        <p:nvSpPr>
          <p:cNvPr id="19" name="New shape"/>
          <p:cNvSpPr/>
          <p:nvPr/>
        </p:nvSpPr>
        <p:spPr>
          <a:xfrm>
            <a:off x="6477000" y="2946400"/>
            <a:ext cx="21336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bIns="0" rtlCol="0" anchor="t">
            <a:spAutoFit/>
          </a:bodyPr>
          <a:lstStyle/>
          <a:p>
            <a:pPr algn="l" fontAlgn="t"/>
            <a:r>
              <a:rPr sz="1400">
                <a:solidFill>
                  <a:srgbClr val="404040"/>
                </a:solidFill>
                <a:latin typeface="Trebuchet MS"/>
              </a:rPr>
              <a:t>Jack Storm</a:t>
            </a:r>
          </a:p>
        </p:txBody>
      </p:sp>
      <p:sp>
        <p:nvSpPr>
          <p:cNvPr id="20" name="New shape"/>
          <p:cNvSpPr/>
          <p:nvPr/>
        </p:nvSpPr>
        <p:spPr>
          <a:xfrm>
            <a:off x="6477000" y="3286760"/>
            <a:ext cx="2133600" cy="167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bIns="0" rtlCol="0" anchor="t">
            <a:spAutoFit/>
          </a:bodyPr>
          <a:lstStyle/>
          <a:p>
            <a:pPr algn="l" fontAlgn="t"/>
            <a:r>
              <a:rPr sz="1100">
                <a:solidFill>
                  <a:srgbClr val="7F7F7F"/>
                </a:solidFill>
                <a:latin typeface="Trebuchet MS"/>
              </a:rPr>
              <a:t>IT Specialist</a:t>
            </a:r>
          </a:p>
        </p:txBody>
      </p:sp>
      <p:pic>
        <p:nvPicPr>
          <p:cNvPr id="21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457200" y="3810000"/>
            <a:ext cx="1219200" cy="1219200"/>
          </a:xfrm>
          <a:prstGeom prst="rect">
            <a:avLst/>
          </a:prstGeom>
          <a:ln w="76200">
            <a:solidFill>
              <a:srgbClr val="DDDDDD"/>
            </a:solidFill>
            <a:miter/>
          </a:ln>
        </p:spPr>
      </p:pic>
      <p:sp>
        <p:nvSpPr>
          <p:cNvPr id="22" name="New shape"/>
          <p:cNvSpPr/>
          <p:nvPr/>
        </p:nvSpPr>
        <p:spPr>
          <a:xfrm>
            <a:off x="381000" y="5232400"/>
            <a:ext cx="21336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bIns="0" rtlCol="0" anchor="t">
            <a:spAutoFit/>
          </a:bodyPr>
          <a:lstStyle/>
          <a:p>
            <a:pPr algn="l" fontAlgn="t"/>
            <a:r>
              <a:rPr sz="1400">
                <a:solidFill>
                  <a:srgbClr val="404040"/>
                </a:solidFill>
                <a:latin typeface="Trebuchet MS"/>
              </a:rPr>
              <a:t>Peter Muller</a:t>
            </a:r>
          </a:p>
        </p:txBody>
      </p:sp>
      <p:sp>
        <p:nvSpPr>
          <p:cNvPr id="23" name="New shape"/>
          <p:cNvSpPr/>
          <p:nvPr/>
        </p:nvSpPr>
        <p:spPr>
          <a:xfrm>
            <a:off x="381000" y="5572760"/>
            <a:ext cx="2133600" cy="167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bIns="0" rtlCol="0" anchor="t">
            <a:spAutoFit/>
          </a:bodyPr>
          <a:lstStyle/>
          <a:p>
            <a:pPr algn="l" fontAlgn="t"/>
            <a:r>
              <a:rPr sz="1100">
                <a:solidFill>
                  <a:srgbClr val="7F7F7F"/>
                </a:solidFill>
                <a:latin typeface="Trebuchet MS"/>
              </a:rPr>
              <a:t>Specialist Engineer</a:t>
            </a:r>
          </a:p>
        </p:txBody>
      </p:sp>
      <p:pic>
        <p:nvPicPr>
          <p:cNvPr id="24" name="New picture"/>
          <p:cNvPicPr/>
          <p:nvPr/>
        </p:nvPicPr>
        <p:blipFill>
          <a:blip r:embed="rId6"/>
          <a:stretch>
            <a:fillRect/>
          </a:stretch>
        </p:blipFill>
        <p:spPr>
          <a:xfrm>
            <a:off x="3505200" y="3810000"/>
            <a:ext cx="1219200" cy="1219200"/>
          </a:xfrm>
          <a:prstGeom prst="rect">
            <a:avLst/>
          </a:prstGeom>
          <a:ln w="76200">
            <a:solidFill>
              <a:srgbClr val="DDDDDD"/>
            </a:solidFill>
            <a:miter/>
          </a:ln>
        </p:spPr>
      </p:pic>
      <p:sp>
        <p:nvSpPr>
          <p:cNvPr id="25" name="New shape"/>
          <p:cNvSpPr/>
          <p:nvPr/>
        </p:nvSpPr>
        <p:spPr>
          <a:xfrm>
            <a:off x="3429000" y="5232400"/>
            <a:ext cx="21336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bIns="0" rtlCol="0" anchor="t">
            <a:spAutoFit/>
          </a:bodyPr>
          <a:lstStyle/>
          <a:p>
            <a:pPr algn="l" fontAlgn="t"/>
            <a:r>
              <a:rPr sz="1400">
                <a:solidFill>
                  <a:srgbClr val="404040"/>
                </a:solidFill>
                <a:latin typeface="Trebuchet MS"/>
              </a:rPr>
              <a:t>Rahatul Asef</a:t>
            </a:r>
          </a:p>
        </p:txBody>
      </p:sp>
      <p:sp>
        <p:nvSpPr>
          <p:cNvPr id="26" name="New shape"/>
          <p:cNvSpPr/>
          <p:nvPr/>
        </p:nvSpPr>
        <p:spPr>
          <a:xfrm>
            <a:off x="3429000" y="5572760"/>
            <a:ext cx="2133600" cy="167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bIns="0" rtlCol="0" anchor="t">
            <a:spAutoFit/>
          </a:bodyPr>
          <a:lstStyle/>
          <a:p>
            <a:pPr algn="l" fontAlgn="t"/>
            <a:r>
              <a:rPr sz="1100">
                <a:solidFill>
                  <a:srgbClr val="7F7F7F"/>
                </a:solidFill>
                <a:latin typeface="Trebuchet MS"/>
              </a:rPr>
              <a:t>HR Director</a:t>
            </a:r>
          </a:p>
        </p:txBody>
      </p:sp>
      <p:pic>
        <p:nvPicPr>
          <p:cNvPr id="27" name="New picture"/>
          <p:cNvPicPr/>
          <p:nvPr/>
        </p:nvPicPr>
        <p:blipFill>
          <a:blip r:embed="rId7"/>
          <a:stretch>
            <a:fillRect/>
          </a:stretch>
        </p:blipFill>
        <p:spPr>
          <a:xfrm>
            <a:off x="6553200" y="3810000"/>
            <a:ext cx="914400" cy="1219200"/>
          </a:xfrm>
          <a:prstGeom prst="rect">
            <a:avLst/>
          </a:prstGeom>
          <a:ln w="76200">
            <a:solidFill>
              <a:srgbClr val="DDDDDD"/>
            </a:solidFill>
            <a:miter/>
          </a:ln>
        </p:spPr>
      </p:pic>
      <p:sp>
        <p:nvSpPr>
          <p:cNvPr id="28" name="New shape"/>
          <p:cNvSpPr/>
          <p:nvPr/>
        </p:nvSpPr>
        <p:spPr>
          <a:xfrm>
            <a:off x="6477000" y="5232400"/>
            <a:ext cx="21336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bIns="0" rtlCol="0" anchor="t">
            <a:spAutoFit/>
          </a:bodyPr>
          <a:lstStyle/>
          <a:p>
            <a:pPr algn="l" fontAlgn="t"/>
            <a:r>
              <a:rPr sz="1400">
                <a:solidFill>
                  <a:srgbClr val="404040"/>
                </a:solidFill>
                <a:latin typeface="Trebuchet MS"/>
              </a:rPr>
              <a:t>Stephen Yas</a:t>
            </a:r>
          </a:p>
        </p:txBody>
      </p:sp>
      <p:sp>
        <p:nvSpPr>
          <p:cNvPr id="29" name="New shape"/>
          <p:cNvSpPr/>
          <p:nvPr/>
        </p:nvSpPr>
        <p:spPr>
          <a:xfrm>
            <a:off x="6477000" y="5572760"/>
            <a:ext cx="2133600" cy="167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bIns="0" rtlCol="0" anchor="t">
            <a:spAutoFit/>
          </a:bodyPr>
          <a:lstStyle/>
          <a:p>
            <a:pPr algn="l" fontAlgn="t"/>
            <a:r>
              <a:rPr sz="1100">
                <a:solidFill>
                  <a:srgbClr val="7F7F7F"/>
                </a:solidFill>
                <a:latin typeface="Trebuchet MS"/>
              </a:rPr>
              <a:t>Architect AIA,RIBA,NCARB</a:t>
            </a:r>
          </a:p>
        </p:txBody>
      </p:sp>
    </p:spTree>
    <p:extLst>
      <p:ext uri="{BB962C8B-B14F-4D97-AF65-F5344CB8AC3E}">
        <p14:creationId xmlns:p14="http://schemas.microsoft.com/office/powerpoint/2010/main" val="315459487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056923"/>
            <a:ext cx="9144000" cy="801077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75000">
                <a:schemeClr val="bg1"/>
              </a:gs>
            </a:gsLst>
            <a:lin ang="0" scaled="0"/>
          </a:gra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 descr="slidetitle" title="slide title"/>
          <p:cNvSpPr>
            <a:spLocks noGrp="1"/>
          </p:cNvSpPr>
          <p:nvPr>
            <p:ph type="ctrTitle"/>
          </p:nvPr>
        </p:nvSpPr>
        <p:spPr>
          <a:xfrm>
            <a:off x="436356" y="645188"/>
            <a:ext cx="8564359" cy="748974"/>
          </a:xfrm>
        </p:spPr>
        <p:txBody>
          <a:bodyPr>
            <a:noAutofit/>
          </a:bodyPr>
          <a:lstStyle/>
          <a:p>
            <a:pPr algn="l"/>
            <a:r>
              <a:rPr lang="en-US" sz="5000" spc="6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Partners and Resources</a:t>
            </a:r>
          </a:p>
        </p:txBody>
      </p:sp>
      <p:sp>
        <p:nvSpPr>
          <p:cNvPr id="10" name="TextBox 9" descr="footertext" title="footer text"/>
          <p:cNvSpPr txBox="1"/>
          <p:nvPr/>
        </p:nvSpPr>
        <p:spPr>
          <a:xfrm>
            <a:off x="442804" y="6265163"/>
            <a:ext cx="6737459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cs typeface="Trebuchet MS"/>
              </a:rPr>
              <a:t>zeronize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060176"/>
            <a:ext cx="9144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9147175" y="213768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1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2667000"/>
            <a:ext cx="1219200" cy="1219200"/>
          </a:xfrm>
          <a:prstGeom prst="rect">
            <a:avLst/>
          </a:prstGeom>
          <a:ln w="76200">
            <a:solidFill>
              <a:srgbClr val="DDDDDD"/>
            </a:solidFill>
            <a:miter/>
          </a:ln>
        </p:spPr>
      </p:pic>
      <p:sp>
        <p:nvSpPr>
          <p:cNvPr id="13" name="New shape"/>
          <p:cNvSpPr/>
          <p:nvPr/>
        </p:nvSpPr>
        <p:spPr>
          <a:xfrm>
            <a:off x="381000" y="4089400"/>
            <a:ext cx="21336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bIns="0" rtlCol="0" anchor="t">
            <a:spAutoFit/>
          </a:bodyPr>
          <a:lstStyle/>
          <a:p>
            <a:pPr algn="l" fontAlgn="t"/>
            <a:r>
              <a:rPr sz="1400">
                <a:solidFill>
                  <a:srgbClr val="404040"/>
                </a:solidFill>
                <a:latin typeface="Trebuchet MS"/>
              </a:rPr>
              <a:t>Mobil Oil</a:t>
            </a:r>
          </a:p>
        </p:txBody>
      </p:sp>
      <p:sp>
        <p:nvSpPr>
          <p:cNvPr id="14" name="New shape"/>
          <p:cNvSpPr/>
          <p:nvPr/>
        </p:nvSpPr>
        <p:spPr>
          <a:xfrm>
            <a:off x="381000" y="4429760"/>
            <a:ext cx="2133600" cy="167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bIns="0" rtlCol="0" anchor="t">
            <a:spAutoFit/>
          </a:bodyPr>
          <a:lstStyle/>
          <a:p>
            <a:pPr algn="l" fontAlgn="t"/>
            <a:endParaRPr sz="1100">
              <a:solidFill>
                <a:srgbClr val="7F7F7F"/>
              </a:solidFill>
              <a:latin typeface="Trebuchet MS"/>
            </a:endParaRPr>
          </a:p>
        </p:txBody>
      </p:sp>
      <p:pic>
        <p:nvPicPr>
          <p:cNvPr id="15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3505200" y="2667000"/>
            <a:ext cx="1828800" cy="1219200"/>
          </a:xfrm>
          <a:prstGeom prst="rect">
            <a:avLst/>
          </a:prstGeom>
          <a:ln w="76200">
            <a:solidFill>
              <a:srgbClr val="DDDDDD"/>
            </a:solidFill>
            <a:miter/>
          </a:ln>
        </p:spPr>
      </p:pic>
      <p:sp>
        <p:nvSpPr>
          <p:cNvPr id="16" name="New shape"/>
          <p:cNvSpPr/>
          <p:nvPr/>
        </p:nvSpPr>
        <p:spPr>
          <a:xfrm>
            <a:off x="3429000" y="4089400"/>
            <a:ext cx="21336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bIns="0" rtlCol="0" anchor="t">
            <a:spAutoFit/>
          </a:bodyPr>
          <a:lstStyle/>
          <a:p>
            <a:pPr algn="l" fontAlgn="t"/>
            <a:r>
              <a:rPr sz="1400">
                <a:solidFill>
                  <a:srgbClr val="404040"/>
                </a:solidFill>
                <a:latin typeface="Trebuchet MS"/>
              </a:rPr>
              <a:t>Exxon</a:t>
            </a:r>
          </a:p>
        </p:txBody>
      </p:sp>
      <p:sp>
        <p:nvSpPr>
          <p:cNvPr id="17" name="New shape"/>
          <p:cNvSpPr/>
          <p:nvPr/>
        </p:nvSpPr>
        <p:spPr>
          <a:xfrm>
            <a:off x="3429000" y="4429760"/>
            <a:ext cx="2133600" cy="167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bIns="0" rtlCol="0" anchor="t">
            <a:spAutoFit/>
          </a:bodyPr>
          <a:lstStyle/>
          <a:p>
            <a:pPr algn="l" fontAlgn="t"/>
            <a:endParaRPr sz="1100">
              <a:solidFill>
                <a:srgbClr val="7F7F7F"/>
              </a:solidFill>
              <a:latin typeface="Trebuchet MS"/>
            </a:endParaRPr>
          </a:p>
        </p:txBody>
      </p:sp>
      <p:pic>
        <p:nvPicPr>
          <p:cNvPr id="18" name="New picture"/>
          <p:cNvPicPr/>
          <p:nvPr/>
        </p:nvPicPr>
        <p:blipFill>
          <a:blip r:embed="rId4"/>
          <a:stretch>
            <a:fillRect/>
          </a:stretch>
        </p:blipFill>
        <p:spPr>
          <a:xfrm>
            <a:off x="6553200" y="2667000"/>
            <a:ext cx="2133600" cy="1117600"/>
          </a:xfrm>
          <a:prstGeom prst="rect">
            <a:avLst/>
          </a:prstGeom>
          <a:ln w="76200">
            <a:solidFill>
              <a:srgbClr val="DDDDDD"/>
            </a:solidFill>
            <a:miter/>
          </a:ln>
        </p:spPr>
      </p:pic>
      <p:sp>
        <p:nvSpPr>
          <p:cNvPr id="19" name="New shape"/>
          <p:cNvSpPr/>
          <p:nvPr/>
        </p:nvSpPr>
        <p:spPr>
          <a:xfrm>
            <a:off x="6477000" y="4089400"/>
            <a:ext cx="21336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bIns="0" rtlCol="0" anchor="t">
            <a:spAutoFit/>
          </a:bodyPr>
          <a:lstStyle/>
          <a:p>
            <a:pPr algn="l" fontAlgn="t"/>
            <a:r>
              <a:rPr sz="1400">
                <a:solidFill>
                  <a:srgbClr val="404040"/>
                </a:solidFill>
                <a:latin typeface="Trebuchet MS"/>
              </a:rPr>
              <a:t>Gulf</a:t>
            </a:r>
          </a:p>
        </p:txBody>
      </p:sp>
      <p:sp>
        <p:nvSpPr>
          <p:cNvPr id="20" name="New shape"/>
          <p:cNvSpPr/>
          <p:nvPr/>
        </p:nvSpPr>
        <p:spPr>
          <a:xfrm>
            <a:off x="6477000" y="4429760"/>
            <a:ext cx="2133600" cy="167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bIns="0" rtlCol="0" anchor="t">
            <a:spAutoFit/>
          </a:bodyPr>
          <a:lstStyle/>
          <a:p>
            <a:pPr algn="l" fontAlgn="t"/>
            <a:endParaRPr sz="1100">
              <a:solidFill>
                <a:srgbClr val="7F7F7F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15459487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056923"/>
            <a:ext cx="9144000" cy="801077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75000">
                <a:schemeClr val="bg1"/>
              </a:gs>
            </a:gsLst>
            <a:lin ang="0" scaled="0"/>
          </a:gra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3110" y="1810558"/>
            <a:ext cx="8175427" cy="1484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sz="3600" spc="10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"Revolutionizing Engines, One Mile at a Time."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060176"/>
            <a:ext cx="9144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 descr="footertext" title="footertext"/>
          <p:cNvSpPr txBox="1"/>
          <p:nvPr/>
        </p:nvSpPr>
        <p:spPr>
          <a:xfrm>
            <a:off x="442803" y="6265163"/>
            <a:ext cx="6737459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cs typeface="Trebuchet MS"/>
              </a:rPr>
              <a:t>zeronize</a:t>
            </a:r>
          </a:p>
        </p:txBody>
      </p:sp>
    </p:spTree>
    <p:extLst>
      <p:ext uri="{BB962C8B-B14F-4D97-AF65-F5344CB8AC3E}">
        <p14:creationId xmlns:p14="http://schemas.microsoft.com/office/powerpoint/2010/main" val="336520991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056923"/>
            <a:ext cx="9144000" cy="801077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75000">
                <a:schemeClr val="bg1"/>
              </a:gs>
            </a:gsLst>
            <a:lin ang="0" scaled="0"/>
          </a:gra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 descr="slidetitle" title="slide title"/>
          <p:cNvSpPr>
            <a:spLocks noGrp="1"/>
          </p:cNvSpPr>
          <p:nvPr>
            <p:ph type="ctrTitle"/>
          </p:nvPr>
        </p:nvSpPr>
        <p:spPr>
          <a:xfrm>
            <a:off x="436356" y="645188"/>
            <a:ext cx="8564359" cy="748974"/>
          </a:xfrm>
        </p:spPr>
        <p:txBody>
          <a:bodyPr>
            <a:noAutofit/>
          </a:bodyPr>
          <a:lstStyle/>
          <a:p>
            <a:pPr algn="l"/>
            <a:r>
              <a:rPr lang="en-US" sz="5000" spc="6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Problem worth solving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3110" y="1810558"/>
            <a:ext cx="8175427" cy="5338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3200" spc="6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Vehicle owners and fleet managers face a critical challenge: limited engine lifespan. This results in costly repairs, premature replacements, and significant downtime. The industry urgently needs a solution to extend engine life, slash maintenance costs, and maximize operational efficiency.</a:t>
            </a:r>
          </a:p>
        </p:txBody>
      </p:sp>
      <p:sp>
        <p:nvSpPr>
          <p:cNvPr id="10" name="TextBox 9" descr="footertext" title="footer text"/>
          <p:cNvSpPr txBox="1"/>
          <p:nvPr/>
        </p:nvSpPr>
        <p:spPr>
          <a:xfrm>
            <a:off x="442804" y="6265163"/>
            <a:ext cx="6737459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cs typeface="Trebuchet MS"/>
              </a:rPr>
              <a:t>zeronize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060176"/>
            <a:ext cx="9144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618665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056923"/>
            <a:ext cx="9144000" cy="801077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75000">
                <a:schemeClr val="bg1"/>
              </a:gs>
            </a:gsLst>
            <a:lin ang="0" scaled="0"/>
          </a:gra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 descr="slidetitle" title="slide title"/>
          <p:cNvSpPr>
            <a:spLocks noGrp="1"/>
          </p:cNvSpPr>
          <p:nvPr>
            <p:ph type="ctrTitle"/>
          </p:nvPr>
        </p:nvSpPr>
        <p:spPr>
          <a:xfrm>
            <a:off x="436356" y="645188"/>
            <a:ext cx="8564359" cy="748974"/>
          </a:xfrm>
        </p:spPr>
        <p:txBody>
          <a:bodyPr>
            <a:noAutofit/>
          </a:bodyPr>
          <a:lstStyle/>
          <a:p>
            <a:pPr algn="l"/>
            <a:r>
              <a:rPr lang="en-US" sz="5000" spc="6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Our solution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3110" y="1810558"/>
            <a:ext cx="8175427" cy="5338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3200" spc="6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Zeronize's revolutionary PowerCoding™ process combats engine wear, extending lifespan for all car types and engines. Our universal solution enhances performance, regardless of liner surface structure, ensuring your engine runs for over 1 million kilometers (600,000 miles).</a:t>
            </a:r>
          </a:p>
        </p:txBody>
      </p:sp>
      <p:sp>
        <p:nvSpPr>
          <p:cNvPr id="10" name="TextBox 9" descr="footertext" title="footer text"/>
          <p:cNvSpPr txBox="1"/>
          <p:nvPr/>
        </p:nvSpPr>
        <p:spPr>
          <a:xfrm>
            <a:off x="442804" y="6265163"/>
            <a:ext cx="6737459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cs typeface="Trebuchet MS"/>
              </a:rPr>
              <a:t>zeronize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060176"/>
            <a:ext cx="9144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618665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056923"/>
            <a:ext cx="9144000" cy="801077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75000">
                <a:schemeClr val="bg1"/>
              </a:gs>
            </a:gsLst>
            <a:lin ang="0" scaled="0"/>
          </a:gra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 descr="slidetitle" title="slide title"/>
          <p:cNvSpPr>
            <a:spLocks noGrp="1"/>
          </p:cNvSpPr>
          <p:nvPr>
            <p:ph type="ctrTitle"/>
          </p:nvPr>
        </p:nvSpPr>
        <p:spPr>
          <a:xfrm>
            <a:off x="436356" y="645188"/>
            <a:ext cx="8564359" cy="748974"/>
          </a:xfrm>
        </p:spPr>
        <p:txBody>
          <a:bodyPr>
            <a:noAutofit/>
          </a:bodyPr>
          <a:lstStyle/>
          <a:p>
            <a:pPr algn="l"/>
            <a:r>
              <a:rPr lang="en-US" sz="5000" spc="6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Target market</a:t>
            </a:r>
          </a:p>
        </p:txBody>
      </p:sp>
      <p:sp>
        <p:nvSpPr>
          <p:cNvPr id="4" name="TextBox 3" descr="descriptionList" title="descriptionList"/>
          <p:cNvSpPr txBox="1"/>
          <p:nvPr/>
        </p:nvSpPr>
        <p:spPr>
          <a:xfrm>
            <a:off x="443110" y="1747058"/>
            <a:ext cx="8506655" cy="3474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buClr>
                <a:schemeClr val="tx1">
                  <a:lumMod val="85000"/>
                  <a:lumOff val="15000"/>
                </a:schemeClr>
              </a:buClr>
              <a:buFont typeface="Wingdings" charset="2"/>
              <a:buChar char="§"/>
            </a:pPr>
            <a:r>
              <a:rPr lang="en-US" sz="3000" spc="6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Los Angeles  new zeronize center</a:t>
            </a:r>
          </a:p>
          <a:p>
            <a:pPr marL="457200" indent="-457200">
              <a:lnSpc>
                <a:spcPct val="150000"/>
              </a:lnSpc>
              <a:buClr>
                <a:schemeClr val="tx1">
                  <a:lumMod val="85000"/>
                  <a:lumOff val="15000"/>
                </a:schemeClr>
              </a:buClr>
              <a:buFont typeface="Wingdings" charset="2"/>
              <a:buChar char="§"/>
            </a:pPr>
            <a:r>
              <a:rPr lang="en-US" sz="3000" spc="6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Dallas, TX  new zeronize center</a:t>
            </a:r>
          </a:p>
          <a:p>
            <a:pPr marL="457200" indent="-457200">
              <a:lnSpc>
                <a:spcPct val="150000"/>
              </a:lnSpc>
              <a:buClr>
                <a:schemeClr val="tx1">
                  <a:lumMod val="85000"/>
                  <a:lumOff val="15000"/>
                </a:schemeClr>
              </a:buClr>
              <a:buFont typeface="Wingdings" charset="2"/>
              <a:buChar char="§"/>
            </a:pPr>
            <a:r>
              <a:rPr lang="en-US" sz="3000" spc="6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Atlanta, GA  new zeronize center</a:t>
            </a:r>
          </a:p>
          <a:p>
            <a:pPr marL="457200" indent="-457200">
              <a:lnSpc>
                <a:spcPct val="150000"/>
              </a:lnSpc>
              <a:buClr>
                <a:schemeClr val="tx1">
                  <a:lumMod val="85000"/>
                  <a:lumOff val="15000"/>
                </a:schemeClr>
              </a:buClr>
              <a:buFont typeface="Wingdings" charset="2"/>
              <a:buChar char="§"/>
            </a:pPr>
            <a:r>
              <a:rPr lang="en-US" sz="3000" spc="6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Chicago, Il  new zeronize center</a:t>
            </a:r>
          </a:p>
          <a:p>
            <a:pPr marL="457200" indent="-457200">
              <a:lnSpc>
                <a:spcPct val="150000"/>
              </a:lnSpc>
              <a:buClr>
                <a:schemeClr val="tx1">
                  <a:lumMod val="85000"/>
                  <a:lumOff val="15000"/>
                </a:schemeClr>
              </a:buClr>
              <a:buFont typeface="Wingdings" charset="2"/>
              <a:buChar char="§"/>
            </a:pPr>
            <a:r>
              <a:rPr lang="en-US" sz="3000" spc="6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Miami, FL  new zeronize center</a:t>
            </a:r>
          </a:p>
        </p:txBody>
      </p:sp>
      <p:sp>
        <p:nvSpPr>
          <p:cNvPr id="10" name="TextBox 9" descr="footertext" title="footer text"/>
          <p:cNvSpPr txBox="1"/>
          <p:nvPr/>
        </p:nvSpPr>
        <p:spPr>
          <a:xfrm>
            <a:off x="442803" y="6265163"/>
            <a:ext cx="6737459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cs typeface="Trebuchet MS"/>
              </a:rPr>
              <a:t>zeronize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060176"/>
            <a:ext cx="9144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396650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992397"/>
              </p:ext>
            </p:extLst>
          </p:nvPr>
        </p:nvGraphicFramePr>
        <p:xfrm>
          <a:off x="571501" y="1854200"/>
          <a:ext cx="8000998" cy="2581355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89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1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3533">
                <a:tc>
                  <a:txBody>
                    <a:bodyPr/>
                    <a:lstStyle/>
                    <a:p>
                      <a:pPr marL="9144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4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/>
                          <a:cs typeface="Trebuchet MS"/>
                        </a:rPr>
                        <a:t>Competitors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FFF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4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/>
                          <a:cs typeface="Trebuchet MS"/>
                        </a:rPr>
                        <a:t>How our solution is better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274">
                <a:tc>
                  <a:txBody>
                    <a:bodyPr/>
                    <a:lstStyle/>
                    <a:p>
                      <a:pPr marL="9144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i="1" spc="-4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rebuchet MS"/>
                          <a:cs typeface="Trebuchet MS"/>
                        </a:rPr>
                        <a:t>Jiffy lube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pc="-4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rebuchet MS"/>
                          <a:cs typeface="Trebuchet MS"/>
                        </a:rPr>
                        <a:t>We focus on engine longevity &amp; economy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274">
                <a:tc>
                  <a:txBody>
                    <a:bodyPr/>
                    <a:lstStyle/>
                    <a:p>
                      <a:pPr marL="9144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i="1" spc="-4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rebuchet MS"/>
                          <a:cs typeface="Trebuchet MS"/>
                        </a:rPr>
                        <a:t>Firestone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pc="-4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rebuchet MS"/>
                          <a:cs typeface="Trebuchet MS"/>
                        </a:rPr>
                        <a:t>Focus on improving engine performance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274">
                <a:tc>
                  <a:txBody>
                    <a:bodyPr/>
                    <a:lstStyle/>
                    <a:p>
                      <a:pPr marL="9144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i="1" spc="-4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rebuchet MS"/>
                          <a:cs typeface="Trebuchet MS"/>
                        </a:rPr>
                        <a:t>Midas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pc="-4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rebuchet MS"/>
                          <a:cs typeface="Trebuchet MS"/>
                        </a:rPr>
                        <a:t>Focus on improving engine performance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0" y="6056923"/>
            <a:ext cx="9144000" cy="801077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75000">
                <a:schemeClr val="bg1"/>
              </a:gs>
            </a:gsLst>
            <a:lin ang="0" scaled="0"/>
          </a:gra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 descr="slidetitle" title="slide title"/>
          <p:cNvSpPr>
            <a:spLocks noGrp="1"/>
          </p:cNvSpPr>
          <p:nvPr>
            <p:ph type="ctrTitle"/>
          </p:nvPr>
        </p:nvSpPr>
        <p:spPr>
          <a:xfrm>
            <a:off x="436356" y="645188"/>
            <a:ext cx="8564359" cy="748974"/>
          </a:xfrm>
        </p:spPr>
        <p:txBody>
          <a:bodyPr>
            <a:noAutofit/>
          </a:bodyPr>
          <a:lstStyle/>
          <a:p>
            <a:pPr algn="l"/>
            <a:r>
              <a:rPr lang="en-US" sz="5000" spc="6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Competitive landscape</a:t>
            </a:r>
          </a:p>
        </p:txBody>
      </p:sp>
      <p:sp>
        <p:nvSpPr>
          <p:cNvPr id="10" name="TextBox 9" descr="footertext" title="footer text"/>
          <p:cNvSpPr txBox="1"/>
          <p:nvPr/>
        </p:nvSpPr>
        <p:spPr>
          <a:xfrm>
            <a:off x="442804" y="6265163"/>
            <a:ext cx="6737459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cs typeface="Trebuchet MS"/>
              </a:rPr>
              <a:t>zeronize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060176"/>
            <a:ext cx="9144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983074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056923"/>
            <a:ext cx="9144000" cy="801077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75000">
                <a:schemeClr val="bg1"/>
              </a:gs>
            </a:gsLst>
            <a:lin ang="0" scaled="0"/>
          </a:gra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 descr="slidetitle" title="slide title"/>
          <p:cNvSpPr>
            <a:spLocks noGrp="1"/>
          </p:cNvSpPr>
          <p:nvPr>
            <p:ph type="ctrTitle"/>
          </p:nvPr>
        </p:nvSpPr>
        <p:spPr>
          <a:xfrm>
            <a:off x="436357" y="645188"/>
            <a:ext cx="4945728" cy="748974"/>
          </a:xfrm>
        </p:spPr>
        <p:txBody>
          <a:bodyPr>
            <a:noAutofit/>
          </a:bodyPr>
          <a:lstStyle/>
          <a:p>
            <a:pPr algn="l"/>
            <a:r>
              <a:rPr lang="en-US" sz="5000" spc="6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Funding needed</a:t>
            </a:r>
          </a:p>
        </p:txBody>
      </p:sp>
      <p:sp>
        <p:nvSpPr>
          <p:cNvPr id="10" name="TextBox 9" descr="footertext" title="footer text"/>
          <p:cNvSpPr txBox="1"/>
          <p:nvPr/>
        </p:nvSpPr>
        <p:spPr>
          <a:xfrm>
            <a:off x="442804" y="6265163"/>
            <a:ext cx="6737459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cs typeface="Trebuchet MS"/>
              </a:rPr>
              <a:t>zeronize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060176"/>
            <a:ext cx="9144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 descr="fundingNeededText" title="fundingNeededText"/>
          <p:cNvSpPr txBox="1"/>
          <p:nvPr/>
        </p:nvSpPr>
        <p:spPr>
          <a:xfrm>
            <a:off x="443110" y="1810558"/>
            <a:ext cx="8175427" cy="2992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400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To fund our Start-up and start acquiring suitable land sites and building out with zeronize centers</a:t>
            </a:r>
          </a:p>
        </p:txBody>
      </p:sp>
      <p:sp>
        <p:nvSpPr>
          <p:cNvPr id="13" name="TextBox 12" descr="fundingNeededTotal" title="fundingNeededTotal"/>
          <p:cNvSpPr txBox="1"/>
          <p:nvPr/>
        </p:nvSpPr>
        <p:spPr>
          <a:xfrm>
            <a:off x="5428750" y="627665"/>
            <a:ext cx="3170738" cy="853440"/>
          </a:xfrm>
          <a:prstGeom prst="rect">
            <a:avLst/>
          </a:prstGeom>
          <a:solidFill>
            <a:srgbClr val="DDEFFF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z="5000">
                <a:solidFill>
                  <a:schemeClr val="tx1">
                    <a:lumMod val="85000"/>
                    <a:lumOff val="15000"/>
                  </a:schemeClr>
                </a:solidFill>
                <a:latin typeface="Trebuchet MS"/>
                <a:cs typeface="Trebuchet MS"/>
              </a:rPr>
              <a:t>$15M</a:t>
            </a:r>
            <a:endParaRPr lang="en-US" sz="5000"/>
          </a:p>
        </p:txBody>
      </p:sp>
    </p:spTree>
    <p:extLst>
      <p:ext uri="{BB962C8B-B14F-4D97-AF65-F5344CB8AC3E}">
        <p14:creationId xmlns:p14="http://schemas.microsoft.com/office/powerpoint/2010/main" val="186842419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056923"/>
            <a:ext cx="9144000" cy="801077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75000">
                <a:schemeClr val="bg1"/>
              </a:gs>
            </a:gsLst>
            <a:lin ang="0" scaled="0"/>
          </a:gra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 descr="slidetitle" title="slide title"/>
          <p:cNvSpPr>
            <a:spLocks noGrp="1"/>
          </p:cNvSpPr>
          <p:nvPr>
            <p:ph type="ctrTitle"/>
          </p:nvPr>
        </p:nvSpPr>
        <p:spPr>
          <a:xfrm>
            <a:off x="436356" y="645188"/>
            <a:ext cx="8564359" cy="748974"/>
          </a:xfrm>
        </p:spPr>
        <p:txBody>
          <a:bodyPr>
            <a:noAutofit/>
          </a:bodyPr>
          <a:lstStyle/>
          <a:p>
            <a:pPr algn="l"/>
            <a:r>
              <a:rPr lang="en-US" sz="5000" spc="6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Sales channels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3110" y="1810558"/>
            <a:ext cx="8175427" cy="4753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3200" spc="6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Zeronize educates customers on PowerCoding™'s revolutionary benefits through targeted outreach. We offer diverse payment options, including credit cards, bank transfers, and custom financing, to ensure seamless transactions and maximize accessibility for all potential clients.</a:t>
            </a:r>
          </a:p>
        </p:txBody>
      </p:sp>
      <p:sp>
        <p:nvSpPr>
          <p:cNvPr id="10" name="TextBox 9" descr="footertext" title="footer text"/>
          <p:cNvSpPr txBox="1"/>
          <p:nvPr/>
        </p:nvSpPr>
        <p:spPr>
          <a:xfrm>
            <a:off x="442804" y="6265163"/>
            <a:ext cx="6737459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cs typeface="Trebuchet MS"/>
              </a:rPr>
              <a:t>zeronize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060176"/>
            <a:ext cx="9144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618665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056923"/>
            <a:ext cx="9144000" cy="801077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75000">
                <a:schemeClr val="bg1"/>
              </a:gs>
            </a:gsLst>
            <a:lin ang="0" scaled="0"/>
          </a:gra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 descr="slidetitle" title="slide title"/>
          <p:cNvSpPr>
            <a:spLocks noGrp="1"/>
          </p:cNvSpPr>
          <p:nvPr>
            <p:ph type="ctrTitle"/>
          </p:nvPr>
        </p:nvSpPr>
        <p:spPr>
          <a:xfrm>
            <a:off x="436356" y="645188"/>
            <a:ext cx="8564359" cy="748974"/>
          </a:xfrm>
        </p:spPr>
        <p:txBody>
          <a:bodyPr>
            <a:noAutofit/>
          </a:bodyPr>
          <a:lstStyle/>
          <a:p>
            <a:pPr algn="l"/>
            <a:r>
              <a:rPr lang="en-US" sz="5000" spc="6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Marketing activities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3110" y="1810558"/>
            <a:ext cx="8175427" cy="5338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3200" spc="6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Target markets: vehicle owners, high-mileage drivers, luxury car enthusiasts, fleet operators. Focus: US cities. Strategies: digital marketing, partnerships with auto shops, trade shows, influencer collaborations. Highlight eco-friendly benefits and cost savings of PowerCoding™ process.</a:t>
            </a:r>
          </a:p>
        </p:txBody>
      </p:sp>
      <p:sp>
        <p:nvSpPr>
          <p:cNvPr id="10" name="TextBox 9" descr="footertext" title="footer text"/>
          <p:cNvSpPr txBox="1"/>
          <p:nvPr/>
        </p:nvSpPr>
        <p:spPr>
          <a:xfrm>
            <a:off x="442804" y="6265163"/>
            <a:ext cx="6737459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cs typeface="Trebuchet MS"/>
              </a:rPr>
              <a:t>zeronize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060176"/>
            <a:ext cx="9144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6186659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5.10.228.219"/>
  <p:tag name="AS_RELEASE_DATE" val="2021.09.30"/>
  <p:tag name="AS_TITLE" val="Aspose.Slides for Java"/>
  <p:tag name="AS_VERSION" val="21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Calibri"/>
        <a:cs typeface="Arial" pitchFamily="34" charset="0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 pitchFamily="34" charset="0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382</Words>
  <Application>Microsoft Office PowerPoint</Application>
  <PresentationFormat>On-screen Show (4:3)</PresentationFormat>
  <Paragraphs>71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Georgia</vt:lpstr>
      <vt:lpstr>Trebuchet MS</vt:lpstr>
      <vt:lpstr>Wingdings</vt:lpstr>
      <vt:lpstr>Office Theme</vt:lpstr>
      <vt:lpstr>Office Theme</vt:lpstr>
      <vt:lpstr>Zeronize website</vt:lpstr>
      <vt:lpstr>PowerPoint Presentation</vt:lpstr>
      <vt:lpstr>Problem worth solving</vt:lpstr>
      <vt:lpstr>Our solution</vt:lpstr>
      <vt:lpstr>Target market</vt:lpstr>
      <vt:lpstr>Competitive landscape</vt:lpstr>
      <vt:lpstr>Funding needed</vt:lpstr>
      <vt:lpstr>Sales channels</vt:lpstr>
      <vt:lpstr>Marketing activities</vt:lpstr>
      <vt:lpstr>Financial Projections</vt:lpstr>
      <vt:lpstr>Milestones</vt:lpstr>
      <vt:lpstr>Team and Key Roles</vt:lpstr>
      <vt:lpstr>Partners and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Zeronize website</dc:title>
  <dc:creator>User</dc:creator>
  <cp:lastModifiedBy>dellx</cp:lastModifiedBy>
  <cp:revision>3</cp:revision>
  <cp:lastPrinted>2024-11-29T15:20:23Z</cp:lastPrinted>
  <dcterms:created xsi:type="dcterms:W3CDTF">2024-11-29T15:20:23Z</dcterms:created>
  <dcterms:modified xsi:type="dcterms:W3CDTF">2025-07-17T06:31:43Z</dcterms:modified>
</cp:coreProperties>
</file>